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60" r:id="rId4"/>
    <p:sldId id="259" r:id="rId5"/>
    <p:sldId id="261" r:id="rId6"/>
    <p:sldId id="262" r:id="rId7"/>
    <p:sldId id="263" r:id="rId8"/>
    <p:sldId id="264" r:id="rId9"/>
    <p:sldId id="266"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2AED32-C88D-4032-87B6-CF711954D5EB}" type="datetimeFigureOut">
              <a:rPr lang="en-US" smtClean="0"/>
              <a:pPr/>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C7CED-EAF5-45CD-A9AA-16297342A8C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2AED32-C88D-4032-87B6-CF711954D5EB}" type="datetimeFigureOut">
              <a:rPr lang="en-US" smtClean="0"/>
              <a:pPr/>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C7CED-EAF5-45CD-A9AA-16297342A8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2AED32-C88D-4032-87B6-CF711954D5EB}" type="datetimeFigureOut">
              <a:rPr lang="en-US" smtClean="0"/>
              <a:pPr/>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C7CED-EAF5-45CD-A9AA-16297342A8C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2AED32-C88D-4032-87B6-CF711954D5EB}" type="datetimeFigureOut">
              <a:rPr lang="en-US" smtClean="0"/>
              <a:pPr/>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C7CED-EAF5-45CD-A9AA-16297342A8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2AED32-C88D-4032-87B6-CF711954D5EB}" type="datetimeFigureOut">
              <a:rPr lang="en-US" smtClean="0"/>
              <a:pPr/>
              <a:t>4/28/2020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C7CED-EAF5-45CD-A9AA-16297342A8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2AED32-C88D-4032-87B6-CF711954D5EB}" type="datetimeFigureOut">
              <a:rPr lang="en-US" smtClean="0"/>
              <a:pPr/>
              <a:t>4/28/2020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C7CED-EAF5-45CD-A9AA-16297342A8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2AED32-C88D-4032-87B6-CF711954D5EB}" type="datetimeFigureOut">
              <a:rPr lang="en-US" smtClean="0"/>
              <a:pPr/>
              <a:t>4/28/2020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FC7CED-EAF5-45CD-A9AA-16297342A8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2AED32-C88D-4032-87B6-CF711954D5EB}" type="datetimeFigureOut">
              <a:rPr lang="en-US" smtClean="0"/>
              <a:pPr/>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C7CED-EAF5-45CD-A9AA-16297342A8C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2AED32-C88D-4032-87B6-CF711954D5EB}" type="datetimeFigureOut">
              <a:rPr lang="en-US" smtClean="0"/>
              <a:pPr/>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C7CED-EAF5-45CD-A9AA-16297342A8C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2AED32-C88D-4032-87B6-CF711954D5EB}" type="datetimeFigureOut">
              <a:rPr lang="en-US" smtClean="0"/>
              <a:pPr/>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C7CED-EAF5-45CD-A9AA-16297342A8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2AED32-C88D-4032-87B6-CF711954D5EB}" type="datetimeFigureOut">
              <a:rPr lang="en-US" smtClean="0"/>
              <a:pPr/>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C7CED-EAF5-45CD-A9AA-16297342A8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2AED32-C88D-4032-87B6-CF711954D5EB}" type="datetimeFigureOut">
              <a:rPr lang="en-US" smtClean="0"/>
              <a:pPr/>
              <a:t>4/28/2020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FC7CED-EAF5-45CD-A9AA-16297342A8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1"/>
            <a:ext cx="7924800" cy="2152650"/>
          </a:xfrm>
        </p:spPr>
        <p:style>
          <a:lnRef idx="2">
            <a:schemeClr val="accent1">
              <a:shade val="50000"/>
            </a:schemeClr>
          </a:lnRef>
          <a:fillRef idx="1">
            <a:schemeClr val="accent1"/>
          </a:fillRef>
          <a:effectRef idx="0">
            <a:schemeClr val="accent1"/>
          </a:effectRef>
          <a:fontRef idx="minor">
            <a:schemeClr val="lt1"/>
          </a:fontRef>
        </p:style>
        <p:txBody>
          <a:bodyPr/>
          <a:lstStyle/>
          <a:p>
            <a:pPr algn="l"/>
            <a:r>
              <a:rPr lang="en-US" sz="4800" dirty="0" smtClean="0"/>
              <a:t>Share and Stock</a:t>
            </a:r>
            <a:r>
              <a:rPr lang="en-US" dirty="0" smtClean="0"/>
              <a:t/>
            </a:r>
            <a:br>
              <a:rPr lang="en-US" dirty="0" smtClean="0"/>
            </a:br>
            <a:endParaRPr lang="en-US" dirty="0"/>
          </a:p>
        </p:txBody>
      </p:sp>
      <p:sp>
        <p:nvSpPr>
          <p:cNvPr id="3" name="Subtitle 2"/>
          <p:cNvSpPr>
            <a:spLocks noGrp="1"/>
          </p:cNvSpPr>
          <p:nvPr>
            <p:ph type="subTitle" idx="1"/>
          </p:nvPr>
        </p:nvSpPr>
        <p:spPr>
          <a:xfrm>
            <a:off x="685800" y="3886200"/>
            <a:ext cx="7086600" cy="1752600"/>
          </a:xfrm>
        </p:spPr>
        <p:txBody>
          <a:bodyPr/>
          <a:lstStyle/>
          <a:p>
            <a:pPr algn="l"/>
            <a:r>
              <a:rPr lang="en-US" dirty="0" smtClean="0">
                <a:solidFill>
                  <a:schemeClr val="tx1"/>
                </a:solidFill>
              </a:rPr>
              <a:t>Mrs. </a:t>
            </a:r>
            <a:r>
              <a:rPr lang="en-US" dirty="0" err="1" smtClean="0">
                <a:solidFill>
                  <a:schemeClr val="tx1"/>
                </a:solidFill>
              </a:rPr>
              <a:t>Meenakshi</a:t>
            </a:r>
            <a:endParaRPr lang="en-US" dirty="0" smtClean="0">
              <a:solidFill>
                <a:schemeClr val="tx1"/>
              </a:solidFill>
            </a:endParaRPr>
          </a:p>
          <a:p>
            <a:pPr algn="l"/>
            <a:r>
              <a:rPr lang="en-US" dirty="0" smtClean="0">
                <a:solidFill>
                  <a:schemeClr val="tx1"/>
                </a:solidFill>
              </a:rPr>
              <a:t>Assistant Professor</a:t>
            </a:r>
          </a:p>
          <a:p>
            <a:pPr algn="l"/>
            <a:r>
              <a:rPr lang="en-US" dirty="0" err="1" smtClean="0">
                <a:solidFill>
                  <a:schemeClr val="tx1"/>
                </a:solidFill>
              </a:rPr>
              <a:t>Kanya</a:t>
            </a:r>
            <a:r>
              <a:rPr lang="en-US" dirty="0" smtClean="0">
                <a:solidFill>
                  <a:schemeClr val="tx1"/>
                </a:solidFill>
              </a:rPr>
              <a:t> </a:t>
            </a:r>
            <a:r>
              <a:rPr lang="en-US" dirty="0" err="1" smtClean="0">
                <a:solidFill>
                  <a:schemeClr val="tx1"/>
                </a:solidFill>
              </a:rPr>
              <a:t>Mahavidyalaya</a:t>
            </a:r>
            <a:r>
              <a:rPr lang="en-US" dirty="0" smtClean="0">
                <a:solidFill>
                  <a:schemeClr val="tx1"/>
                </a:solidFill>
              </a:rPr>
              <a:t> </a:t>
            </a:r>
            <a:r>
              <a:rPr lang="en-US" dirty="0" err="1" smtClean="0">
                <a:solidFill>
                  <a:schemeClr val="tx1"/>
                </a:solidFill>
              </a:rPr>
              <a:t>Kharkhoda</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l"/>
            <a:r>
              <a:rPr lang="en-US" sz="3600" dirty="0" smtClean="0"/>
              <a:t>Meaning &amp; Definition of share</a:t>
            </a:r>
            <a:endParaRPr lang="en-US" sz="3600" dirty="0"/>
          </a:p>
        </p:txBody>
      </p:sp>
      <p:sp>
        <p:nvSpPr>
          <p:cNvPr id="3" name="Content Placeholder 2"/>
          <p:cNvSpPr>
            <a:spLocks noGrp="1"/>
          </p:cNvSpPr>
          <p:nvPr>
            <p:ph idx="1"/>
          </p:nvPr>
        </p:nvSpPr>
        <p:spPr>
          <a:xfrm>
            <a:off x="304800" y="762000"/>
            <a:ext cx="8686800" cy="5943600"/>
          </a:xfrm>
        </p:spPr>
        <p:txBody>
          <a:bodyPr>
            <a:normAutofit fontScale="92500" lnSpcReduction="20000"/>
          </a:bodyPr>
          <a:lstStyle/>
          <a:p>
            <a:pPr algn="just"/>
            <a:r>
              <a:rPr lang="en-US" dirty="0" smtClean="0">
                <a:solidFill>
                  <a:srgbClr val="FF0000"/>
                </a:solidFill>
              </a:rPr>
              <a:t>Share:</a:t>
            </a:r>
            <a:r>
              <a:rPr lang="en-US" dirty="0" smtClean="0"/>
              <a:t> The literal meaning of ‘share’ is part or portion . But in the context of Share Capital of a company, share has a special meaning. The share capital of a company is divided into different classes or parts, and each part is called a share.</a:t>
            </a:r>
          </a:p>
          <a:p>
            <a:pPr algn="just"/>
            <a:r>
              <a:rPr lang="en-US" dirty="0" smtClean="0">
                <a:solidFill>
                  <a:srgbClr val="FF0000"/>
                </a:solidFill>
              </a:rPr>
              <a:t>For example:</a:t>
            </a:r>
            <a:r>
              <a:rPr lang="en-US" dirty="0" smtClean="0"/>
              <a:t> If the capital of a company is 50,00,000 and is divided into 50,000 parts of Rs. 100 each, then each such part of the capital would be called a share.</a:t>
            </a:r>
          </a:p>
          <a:p>
            <a:pPr algn="just"/>
            <a:r>
              <a:rPr lang="en-US" dirty="0" smtClean="0">
                <a:solidFill>
                  <a:srgbClr val="FF0000"/>
                </a:solidFill>
              </a:rPr>
              <a:t>Definition : </a:t>
            </a:r>
            <a:r>
              <a:rPr lang="en-US" dirty="0" smtClean="0"/>
              <a:t>“A share or other interest of any member in a company shall be moveable property transferable in the manner provided by the articles of the company’’</a:t>
            </a:r>
          </a:p>
          <a:p>
            <a:pPr algn="just">
              <a:buNone/>
            </a:pPr>
            <a:r>
              <a:rPr lang="en-US" dirty="0">
                <a:solidFill>
                  <a:srgbClr val="FF0000"/>
                </a:solidFill>
              </a:rPr>
              <a:t> </a:t>
            </a:r>
            <a:r>
              <a:rPr lang="en-US" dirty="0" smtClean="0">
                <a:solidFill>
                  <a:srgbClr val="FF0000"/>
                </a:solidFill>
              </a:rPr>
              <a:t>          ------ According to section 44 of the companies Act,2013</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sz="3600" dirty="0" smtClean="0"/>
              <a:t>Characteristics or Nature of Shares</a:t>
            </a:r>
            <a:endParaRPr lang="en-US" sz="3600" dirty="0"/>
          </a:p>
        </p:txBody>
      </p:sp>
      <p:sp>
        <p:nvSpPr>
          <p:cNvPr id="3" name="Content Placeholder 2"/>
          <p:cNvSpPr>
            <a:spLocks noGrp="1"/>
          </p:cNvSpPr>
          <p:nvPr>
            <p:ph idx="1"/>
          </p:nvPr>
        </p:nvSpPr>
        <p:spPr>
          <a:xfrm>
            <a:off x="304800" y="914400"/>
            <a:ext cx="8610600" cy="5715000"/>
          </a:xfrm>
        </p:spPr>
        <p:txBody>
          <a:bodyPr/>
          <a:lstStyle/>
          <a:p>
            <a:pPr algn="just"/>
            <a:r>
              <a:rPr lang="en-US" dirty="0" smtClean="0"/>
              <a:t>Moveable Property</a:t>
            </a:r>
          </a:p>
          <a:p>
            <a:pPr algn="just"/>
            <a:r>
              <a:rPr lang="en-US" dirty="0" smtClean="0"/>
              <a:t>Definite Number (101,102  and so on)</a:t>
            </a:r>
          </a:p>
          <a:p>
            <a:pPr algn="just"/>
            <a:r>
              <a:rPr lang="en-US" dirty="0" smtClean="0"/>
              <a:t>Share Certificate/ Electronic Form</a:t>
            </a:r>
          </a:p>
          <a:p>
            <a:pPr algn="just"/>
            <a:r>
              <a:rPr lang="en-US" dirty="0" smtClean="0"/>
              <a:t>Registration of Shares </a:t>
            </a:r>
          </a:p>
          <a:p>
            <a:pPr algn="just"/>
            <a:r>
              <a:rPr lang="en-US" dirty="0" smtClean="0"/>
              <a:t>Right and Interest (Dividend, Bonus share etc.)</a:t>
            </a:r>
          </a:p>
          <a:p>
            <a:pPr algn="just"/>
            <a:r>
              <a:rPr lang="en-US" dirty="0" smtClean="0"/>
              <a:t>Obligations (Payment of amount due on shares)</a:t>
            </a:r>
          </a:p>
          <a:p>
            <a:pPr algn="just"/>
            <a:r>
              <a:rPr lang="en-US" dirty="0" smtClean="0"/>
              <a:t>Passive Property (not in the possession of company)</a:t>
            </a:r>
          </a:p>
          <a:p>
            <a:endParaRPr lang="en-US"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sz="3600" dirty="0" smtClean="0"/>
              <a:t>Meaning  &amp; Definition of Stock</a:t>
            </a:r>
            <a:endParaRPr lang="en-US" sz="3600" dirty="0"/>
          </a:p>
        </p:txBody>
      </p:sp>
      <p:sp>
        <p:nvSpPr>
          <p:cNvPr id="3" name="Content Placeholder 2"/>
          <p:cNvSpPr>
            <a:spLocks noGrp="1"/>
          </p:cNvSpPr>
          <p:nvPr>
            <p:ph idx="1"/>
          </p:nvPr>
        </p:nvSpPr>
        <p:spPr>
          <a:xfrm>
            <a:off x="457200" y="990600"/>
            <a:ext cx="8229600" cy="5638800"/>
          </a:xfrm>
        </p:spPr>
        <p:txBody>
          <a:bodyPr>
            <a:normAutofit lnSpcReduction="10000"/>
          </a:bodyPr>
          <a:lstStyle/>
          <a:p>
            <a:pPr algn="just"/>
            <a:r>
              <a:rPr lang="en-US" dirty="0" smtClean="0">
                <a:solidFill>
                  <a:srgbClr val="FF0000"/>
                </a:solidFill>
              </a:rPr>
              <a:t>Stock: </a:t>
            </a:r>
            <a:r>
              <a:rPr lang="en-US" dirty="0" smtClean="0"/>
              <a:t>By stock is meant the total amount of the fully paid up value of shares which can later be divided into small units so that any amount of the share value can be transferred to others.</a:t>
            </a:r>
          </a:p>
          <a:p>
            <a:pPr algn="just">
              <a:buNone/>
            </a:pPr>
            <a:endParaRPr lang="en-US" dirty="0" smtClean="0"/>
          </a:p>
          <a:p>
            <a:pPr algn="just"/>
            <a:r>
              <a:rPr lang="en-US" dirty="0" smtClean="0">
                <a:solidFill>
                  <a:srgbClr val="FF0000"/>
                </a:solidFill>
              </a:rPr>
              <a:t>According to lord cairns</a:t>
            </a:r>
            <a:r>
              <a:rPr lang="en-US" dirty="0" smtClean="0"/>
              <a:t>, the term ‘stock’ implies that the company has received the total value of shares, and it is in a position to divide the shares into groups or categories which it could not do earlier.</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sz="3200" dirty="0" smtClean="0"/>
              <a:t>Characteristics of Stock</a:t>
            </a:r>
            <a:endParaRPr lang="en-US" sz="3200" dirty="0"/>
          </a:p>
        </p:txBody>
      </p:sp>
      <p:sp>
        <p:nvSpPr>
          <p:cNvPr id="3" name="Content Placeholder 2"/>
          <p:cNvSpPr>
            <a:spLocks noGrp="1"/>
          </p:cNvSpPr>
          <p:nvPr>
            <p:ph idx="1"/>
          </p:nvPr>
        </p:nvSpPr>
        <p:spPr>
          <a:xfrm>
            <a:off x="457200" y="838200"/>
            <a:ext cx="8382000" cy="5715000"/>
          </a:xfrm>
        </p:spPr>
        <p:txBody>
          <a:bodyPr>
            <a:normAutofit fontScale="85000" lnSpcReduction="10000"/>
          </a:bodyPr>
          <a:lstStyle/>
          <a:p>
            <a:pPr algn="just"/>
            <a:r>
              <a:rPr lang="en-US" dirty="0" smtClean="0"/>
              <a:t>A company can not invite the public to buy its stock.</a:t>
            </a:r>
          </a:p>
          <a:p>
            <a:pPr algn="just"/>
            <a:r>
              <a:rPr lang="en-US" dirty="0" smtClean="0"/>
              <a:t>Only fully paid shares of a company can be converted into its stock.</a:t>
            </a:r>
          </a:p>
          <a:p>
            <a:pPr algn="just"/>
            <a:r>
              <a:rPr lang="en-US" dirty="0" smtClean="0"/>
              <a:t>The entire stock of a company need not be of the same value;  a company’s stock can be of a higher or a lower value.</a:t>
            </a:r>
          </a:p>
          <a:p>
            <a:pPr algn="just"/>
            <a:r>
              <a:rPr lang="en-US" dirty="0" smtClean="0"/>
              <a:t>The company’s articles must have a provision to convert shares into stock.</a:t>
            </a:r>
          </a:p>
          <a:p>
            <a:pPr algn="just"/>
            <a:r>
              <a:rPr lang="en-US" dirty="0" smtClean="0"/>
              <a:t>The stock of a company, like its shares, is part of the company’s capital.</a:t>
            </a:r>
          </a:p>
          <a:p>
            <a:pPr algn="just"/>
            <a:r>
              <a:rPr lang="en-US" dirty="0" smtClean="0"/>
              <a:t>The stock holder of a company is paid a dividend by the company.</a:t>
            </a:r>
          </a:p>
          <a:p>
            <a:pPr algn="just"/>
            <a:r>
              <a:rPr lang="en-US" dirty="0" smtClean="0"/>
              <a:t>The stock has no definite number.</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458200" cy="762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sz="3600" dirty="0" smtClean="0"/>
              <a:t>Difference Between Share and Stock</a:t>
            </a:r>
            <a:endParaRPr lang="en-US" sz="3600" dirty="0"/>
          </a:p>
        </p:txBody>
      </p:sp>
      <p:graphicFrame>
        <p:nvGraphicFramePr>
          <p:cNvPr id="4" name="Content Placeholder 3"/>
          <p:cNvGraphicFramePr>
            <a:graphicFrameLocks noGrp="1"/>
          </p:cNvGraphicFramePr>
          <p:nvPr>
            <p:ph idx="1"/>
          </p:nvPr>
        </p:nvGraphicFramePr>
        <p:xfrm>
          <a:off x="152400" y="914399"/>
          <a:ext cx="8839200" cy="5638801"/>
        </p:xfrm>
        <a:graphic>
          <a:graphicData uri="http://schemas.openxmlformats.org/drawingml/2006/table">
            <a:tbl>
              <a:tblPr firstRow="1" bandRow="1">
                <a:tableStyleId>{5C22544A-7EE6-4342-B048-85BDC9FD1C3A}</a:tableStyleId>
              </a:tblPr>
              <a:tblGrid>
                <a:gridCol w="1366058"/>
                <a:gridCol w="3535680"/>
                <a:gridCol w="3937462"/>
              </a:tblGrid>
              <a:tr h="730956">
                <a:tc>
                  <a:txBody>
                    <a:bodyPr/>
                    <a:lstStyle/>
                    <a:p>
                      <a:r>
                        <a:rPr lang="en-US" dirty="0" smtClean="0"/>
                        <a:t>Basis</a:t>
                      </a:r>
                      <a:r>
                        <a:rPr lang="en-US" baseline="0" dirty="0" smtClean="0"/>
                        <a:t> of Difference</a:t>
                      </a:r>
                      <a:endParaRPr lang="en-US" dirty="0"/>
                    </a:p>
                  </a:txBody>
                  <a:tcPr/>
                </a:tc>
                <a:tc>
                  <a:txBody>
                    <a:bodyPr/>
                    <a:lstStyle/>
                    <a:p>
                      <a:r>
                        <a:rPr lang="en-US" dirty="0" smtClean="0"/>
                        <a:t>Share</a:t>
                      </a:r>
                      <a:endParaRPr lang="en-US" dirty="0"/>
                    </a:p>
                  </a:txBody>
                  <a:tcPr/>
                </a:tc>
                <a:tc>
                  <a:txBody>
                    <a:bodyPr/>
                    <a:lstStyle/>
                    <a:p>
                      <a:r>
                        <a:rPr lang="en-US" dirty="0" smtClean="0"/>
                        <a:t>Stock</a:t>
                      </a:r>
                      <a:endParaRPr lang="en-US" dirty="0"/>
                    </a:p>
                  </a:txBody>
                  <a:tcPr/>
                </a:tc>
              </a:tr>
              <a:tr h="1044222">
                <a:tc>
                  <a:txBody>
                    <a:bodyPr/>
                    <a:lstStyle/>
                    <a:p>
                      <a:r>
                        <a:rPr lang="en-US" dirty="0" smtClean="0"/>
                        <a:t>Meaning</a:t>
                      </a:r>
                      <a:endParaRPr lang="en-US" dirty="0"/>
                    </a:p>
                  </a:txBody>
                  <a:tcPr/>
                </a:tc>
                <a:tc>
                  <a:txBody>
                    <a:bodyPr/>
                    <a:lstStyle/>
                    <a:p>
                      <a:pPr algn="just"/>
                      <a:r>
                        <a:rPr lang="en-US" dirty="0" smtClean="0"/>
                        <a:t>The capital of a company is divided into small units, which are commonly known as shares.</a:t>
                      </a:r>
                      <a:endParaRPr lang="en-US" dirty="0"/>
                    </a:p>
                  </a:txBody>
                  <a:tcPr/>
                </a:tc>
                <a:tc>
                  <a:txBody>
                    <a:bodyPr/>
                    <a:lstStyle/>
                    <a:p>
                      <a:pPr algn="just"/>
                      <a:r>
                        <a:rPr lang="en-US" dirty="0" smtClean="0"/>
                        <a:t>The conversion of the fully paid up shares of a member into a single fund is known</a:t>
                      </a:r>
                      <a:r>
                        <a:rPr lang="en-US" baseline="0" dirty="0" smtClean="0"/>
                        <a:t> as stock.</a:t>
                      </a:r>
                      <a:endParaRPr lang="en-US" dirty="0"/>
                    </a:p>
                  </a:txBody>
                  <a:tcPr/>
                </a:tc>
              </a:tr>
              <a:tr h="1357489">
                <a:tc>
                  <a:txBody>
                    <a:bodyPr/>
                    <a:lstStyle/>
                    <a:p>
                      <a:r>
                        <a:rPr lang="en-US" dirty="0" smtClean="0"/>
                        <a:t>Issue</a:t>
                      </a:r>
                      <a:endParaRPr lang="en-US" dirty="0"/>
                    </a:p>
                  </a:txBody>
                  <a:tcPr/>
                </a:tc>
                <a:tc>
                  <a:txBody>
                    <a:bodyPr/>
                    <a:lstStyle/>
                    <a:p>
                      <a:pPr algn="just"/>
                      <a:r>
                        <a:rPr lang="en-US" dirty="0" smtClean="0"/>
                        <a:t>Shares are issued by the company</a:t>
                      </a:r>
                      <a:r>
                        <a:rPr lang="en-US" baseline="0" dirty="0" smtClean="0"/>
                        <a:t> to acquire capital at the time of formation or at any other time when funds are needed.</a:t>
                      </a:r>
                      <a:endParaRPr lang="en-US" dirty="0"/>
                    </a:p>
                  </a:txBody>
                  <a:tcPr/>
                </a:tc>
                <a:tc>
                  <a:txBody>
                    <a:bodyPr/>
                    <a:lstStyle/>
                    <a:p>
                      <a:pPr algn="just"/>
                      <a:r>
                        <a:rPr lang="en-US" dirty="0" smtClean="0"/>
                        <a:t>Stock can not be originally issued . Only</a:t>
                      </a:r>
                      <a:r>
                        <a:rPr lang="en-US" baseline="0" dirty="0" smtClean="0"/>
                        <a:t> when the shares are fully paid up they can be converted into stock.</a:t>
                      </a:r>
                      <a:endParaRPr lang="en-US" dirty="0"/>
                    </a:p>
                  </a:txBody>
                  <a:tcPr/>
                </a:tc>
              </a:tr>
              <a:tr h="730956">
                <a:tc>
                  <a:txBody>
                    <a:bodyPr/>
                    <a:lstStyle/>
                    <a:p>
                      <a:r>
                        <a:rPr lang="en-US" dirty="0" smtClean="0"/>
                        <a:t>Paid up value.</a:t>
                      </a:r>
                      <a:endParaRPr lang="en-US" dirty="0"/>
                    </a:p>
                  </a:txBody>
                  <a:tcPr/>
                </a:tc>
                <a:tc>
                  <a:txBody>
                    <a:bodyPr/>
                    <a:lstStyle/>
                    <a:p>
                      <a:pPr algn="just"/>
                      <a:r>
                        <a:rPr lang="en-US" dirty="0" smtClean="0"/>
                        <a:t>Shares can be partly or fully</a:t>
                      </a:r>
                      <a:r>
                        <a:rPr lang="en-US" baseline="0" dirty="0" smtClean="0"/>
                        <a:t> paid up.</a:t>
                      </a:r>
                      <a:endParaRPr lang="en-US" dirty="0"/>
                    </a:p>
                  </a:txBody>
                  <a:tcPr/>
                </a:tc>
                <a:tc>
                  <a:txBody>
                    <a:bodyPr/>
                    <a:lstStyle/>
                    <a:p>
                      <a:pPr algn="just"/>
                      <a:r>
                        <a:rPr lang="en-US" dirty="0" smtClean="0"/>
                        <a:t>Stock can only be fully</a:t>
                      </a:r>
                      <a:r>
                        <a:rPr lang="en-US" baseline="0" dirty="0" smtClean="0"/>
                        <a:t> paid up.</a:t>
                      </a:r>
                      <a:endParaRPr lang="en-US" dirty="0"/>
                    </a:p>
                  </a:txBody>
                  <a:tcPr/>
                </a:tc>
              </a:tr>
              <a:tr h="730956">
                <a:tc>
                  <a:txBody>
                    <a:bodyPr/>
                    <a:lstStyle/>
                    <a:p>
                      <a:r>
                        <a:rPr lang="en-US" dirty="0" smtClean="0"/>
                        <a:t>Definite Number</a:t>
                      </a:r>
                      <a:endParaRPr lang="en-US" dirty="0"/>
                    </a:p>
                  </a:txBody>
                  <a:tcPr/>
                </a:tc>
                <a:tc>
                  <a:txBody>
                    <a:bodyPr/>
                    <a:lstStyle/>
                    <a:p>
                      <a:r>
                        <a:rPr lang="en-US" dirty="0" smtClean="0"/>
                        <a:t>A share has a definite number known as distinctive number.</a:t>
                      </a:r>
                      <a:endParaRPr lang="en-US" dirty="0"/>
                    </a:p>
                  </a:txBody>
                  <a:tcPr/>
                </a:tc>
                <a:tc>
                  <a:txBody>
                    <a:bodyPr/>
                    <a:lstStyle/>
                    <a:p>
                      <a:r>
                        <a:rPr lang="en-US" dirty="0" smtClean="0"/>
                        <a:t>Stock does not have such number.</a:t>
                      </a:r>
                      <a:endParaRPr lang="en-US" dirty="0"/>
                    </a:p>
                  </a:txBody>
                  <a:tcPr/>
                </a:tc>
              </a:tr>
              <a:tr h="1044222">
                <a:tc>
                  <a:txBody>
                    <a:bodyPr/>
                    <a:lstStyle/>
                    <a:p>
                      <a:r>
                        <a:rPr lang="en-US" dirty="0" smtClean="0"/>
                        <a:t>Fractional</a:t>
                      </a:r>
                      <a:r>
                        <a:rPr lang="en-US" baseline="0" dirty="0" smtClean="0"/>
                        <a:t> transfer</a:t>
                      </a:r>
                      <a:endParaRPr lang="en-US" dirty="0"/>
                    </a:p>
                  </a:txBody>
                  <a:tcPr/>
                </a:tc>
                <a:tc>
                  <a:txBody>
                    <a:bodyPr/>
                    <a:lstStyle/>
                    <a:p>
                      <a:r>
                        <a:rPr lang="en-US" dirty="0" smtClean="0"/>
                        <a:t>Not</a:t>
                      </a:r>
                      <a:r>
                        <a:rPr lang="en-US" baseline="0" dirty="0" smtClean="0"/>
                        <a:t> possible. A share is always transferred as a whole; it can not be split in parts.</a:t>
                      </a:r>
                      <a:endParaRPr lang="en-US" dirty="0"/>
                    </a:p>
                  </a:txBody>
                  <a:tcPr/>
                </a:tc>
                <a:tc>
                  <a:txBody>
                    <a:bodyPr/>
                    <a:lstStyle/>
                    <a:p>
                      <a:r>
                        <a:rPr lang="en-US" dirty="0" smtClean="0"/>
                        <a:t>Stock</a:t>
                      </a:r>
                      <a:r>
                        <a:rPr lang="en-US" baseline="0" dirty="0" smtClean="0"/>
                        <a:t> can always be split into parts of any denomination.</a:t>
                      </a:r>
                      <a:endParaRPr lang="en-US"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3810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Continue…</a:t>
            </a:r>
            <a:endParaRPr lang="en-US" dirty="0"/>
          </a:p>
        </p:txBody>
      </p:sp>
      <p:graphicFrame>
        <p:nvGraphicFramePr>
          <p:cNvPr id="4" name="Content Placeholder 3"/>
          <p:cNvGraphicFramePr>
            <a:graphicFrameLocks noGrp="1"/>
          </p:cNvGraphicFramePr>
          <p:nvPr>
            <p:ph idx="1"/>
          </p:nvPr>
        </p:nvGraphicFramePr>
        <p:xfrm>
          <a:off x="304800" y="685801"/>
          <a:ext cx="8610600" cy="5864209"/>
        </p:xfrm>
        <a:graphic>
          <a:graphicData uri="http://schemas.openxmlformats.org/drawingml/2006/table">
            <a:tbl>
              <a:tblPr firstRow="1" bandRow="1">
                <a:tableStyleId>{5C22544A-7EE6-4342-B048-85BDC9FD1C3A}</a:tableStyleId>
              </a:tblPr>
              <a:tblGrid>
                <a:gridCol w="2870200"/>
                <a:gridCol w="2870200"/>
                <a:gridCol w="2870200"/>
              </a:tblGrid>
              <a:tr h="1128999">
                <a:tc>
                  <a:txBody>
                    <a:bodyPr/>
                    <a:lstStyle/>
                    <a:p>
                      <a:r>
                        <a:rPr lang="en-US" dirty="0" smtClean="0"/>
                        <a:t>Basis</a:t>
                      </a:r>
                      <a:r>
                        <a:rPr lang="en-US" baseline="0" dirty="0" smtClean="0"/>
                        <a:t> of Difference</a:t>
                      </a:r>
                      <a:endParaRPr lang="en-US" dirty="0"/>
                    </a:p>
                  </a:txBody>
                  <a:tcPr/>
                </a:tc>
                <a:tc>
                  <a:txBody>
                    <a:bodyPr/>
                    <a:lstStyle/>
                    <a:p>
                      <a:r>
                        <a:rPr lang="en-US" dirty="0" smtClean="0"/>
                        <a:t>Share</a:t>
                      </a:r>
                      <a:endParaRPr lang="en-US" dirty="0"/>
                    </a:p>
                  </a:txBody>
                  <a:tcPr/>
                </a:tc>
                <a:tc>
                  <a:txBody>
                    <a:bodyPr/>
                    <a:lstStyle/>
                    <a:p>
                      <a:r>
                        <a:rPr lang="en-US" dirty="0" smtClean="0"/>
                        <a:t>Stock</a:t>
                      </a:r>
                      <a:endParaRPr lang="en-US" dirty="0"/>
                    </a:p>
                  </a:txBody>
                  <a:tcPr/>
                </a:tc>
              </a:tr>
              <a:tr h="1153020">
                <a:tc>
                  <a:txBody>
                    <a:bodyPr/>
                    <a:lstStyle/>
                    <a:p>
                      <a:r>
                        <a:rPr lang="en-US" dirty="0" smtClean="0"/>
                        <a:t>Nominal</a:t>
                      </a:r>
                      <a:r>
                        <a:rPr lang="en-US" baseline="0" dirty="0" smtClean="0"/>
                        <a:t> value</a:t>
                      </a:r>
                      <a:endParaRPr lang="en-US" dirty="0"/>
                    </a:p>
                  </a:txBody>
                  <a:tcPr/>
                </a:tc>
                <a:tc>
                  <a:txBody>
                    <a:bodyPr/>
                    <a:lstStyle/>
                    <a:p>
                      <a:pPr algn="just"/>
                      <a:r>
                        <a:rPr lang="en-US" dirty="0" smtClean="0"/>
                        <a:t>A share has a definite nominal value.</a:t>
                      </a:r>
                      <a:endParaRPr lang="en-US" dirty="0"/>
                    </a:p>
                  </a:txBody>
                  <a:tcPr/>
                </a:tc>
                <a:tc>
                  <a:txBody>
                    <a:bodyPr/>
                    <a:lstStyle/>
                    <a:p>
                      <a:pPr algn="just"/>
                      <a:r>
                        <a:rPr lang="en-US" dirty="0" smtClean="0"/>
                        <a:t>Stock has</a:t>
                      </a:r>
                      <a:r>
                        <a:rPr lang="en-US" baseline="0" dirty="0" smtClean="0"/>
                        <a:t> no nominal value. Its value can be split as per requirement.</a:t>
                      </a:r>
                      <a:endParaRPr lang="en-US" dirty="0"/>
                    </a:p>
                  </a:txBody>
                  <a:tcPr/>
                </a:tc>
              </a:tr>
              <a:tr h="1844830">
                <a:tc>
                  <a:txBody>
                    <a:bodyPr/>
                    <a:lstStyle/>
                    <a:p>
                      <a:r>
                        <a:rPr lang="en-US" dirty="0" smtClean="0"/>
                        <a:t>Registration</a:t>
                      </a:r>
                      <a:endParaRPr lang="en-US" dirty="0"/>
                    </a:p>
                  </a:txBody>
                  <a:tcPr/>
                </a:tc>
                <a:tc>
                  <a:txBody>
                    <a:bodyPr/>
                    <a:lstStyle/>
                    <a:p>
                      <a:pPr algn="just"/>
                      <a:r>
                        <a:rPr lang="en-US" dirty="0" smtClean="0"/>
                        <a:t>It is mandatory to get  the transfer of shares  registered with the company.</a:t>
                      </a:r>
                      <a:endParaRPr lang="en-US" dirty="0"/>
                    </a:p>
                  </a:txBody>
                  <a:tcPr/>
                </a:tc>
                <a:tc>
                  <a:txBody>
                    <a:bodyPr/>
                    <a:lstStyle/>
                    <a:p>
                      <a:pPr algn="just"/>
                      <a:r>
                        <a:rPr lang="en-US" dirty="0" smtClean="0"/>
                        <a:t>Registration of stock is not necessary  but the conversion of shares into stock</a:t>
                      </a:r>
                      <a:r>
                        <a:rPr lang="en-US" baseline="0" dirty="0" smtClean="0"/>
                        <a:t> must be informed to the registrar of companies.</a:t>
                      </a:r>
                      <a:endParaRPr lang="en-US" dirty="0"/>
                    </a:p>
                  </a:txBody>
                  <a:tcPr/>
                </a:tc>
              </a:tr>
              <a:tr h="1664351">
                <a:tc>
                  <a:txBody>
                    <a:bodyPr/>
                    <a:lstStyle/>
                    <a:p>
                      <a:r>
                        <a:rPr lang="en-US" dirty="0" smtClean="0"/>
                        <a:t>Provisions</a:t>
                      </a:r>
                      <a:endParaRPr lang="en-US" dirty="0"/>
                    </a:p>
                  </a:txBody>
                  <a:tcPr/>
                </a:tc>
                <a:tc>
                  <a:txBody>
                    <a:bodyPr/>
                    <a:lstStyle/>
                    <a:p>
                      <a:pPr algn="just"/>
                      <a:r>
                        <a:rPr lang="en-US" dirty="0" smtClean="0"/>
                        <a:t>Shares are issued by a resolution of the Board of Directors</a:t>
                      </a:r>
                      <a:r>
                        <a:rPr lang="en-US" baseline="0" dirty="0" smtClean="0"/>
                        <a:t> of the company.</a:t>
                      </a:r>
                      <a:endParaRPr lang="en-US" dirty="0"/>
                    </a:p>
                  </a:txBody>
                  <a:tcPr/>
                </a:tc>
                <a:tc>
                  <a:txBody>
                    <a:bodyPr/>
                    <a:lstStyle/>
                    <a:p>
                      <a:pPr algn="just"/>
                      <a:r>
                        <a:rPr lang="en-US" dirty="0" smtClean="0"/>
                        <a:t>If</a:t>
                      </a:r>
                      <a:r>
                        <a:rPr lang="en-US" baseline="0" dirty="0" smtClean="0"/>
                        <a:t> the Articles of a company has the provision to convert shares into stock then only by passing an ordinary resolution (by members) conversion is done.</a:t>
                      </a:r>
                      <a:endParaRPr lang="en-US"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8683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sz="3200" dirty="0" smtClean="0"/>
              <a:t>Statutory provisions /Procedure for converting shares into stock</a:t>
            </a:r>
            <a:endParaRPr lang="en-US" sz="3200" dirty="0"/>
          </a:p>
        </p:txBody>
      </p:sp>
      <p:sp>
        <p:nvSpPr>
          <p:cNvPr id="3" name="Content Placeholder 2"/>
          <p:cNvSpPr>
            <a:spLocks noGrp="1"/>
          </p:cNvSpPr>
          <p:nvPr>
            <p:ph idx="1"/>
          </p:nvPr>
        </p:nvSpPr>
        <p:spPr>
          <a:xfrm>
            <a:off x="228600" y="1371600"/>
            <a:ext cx="8686800" cy="5181600"/>
          </a:xfrm>
        </p:spPr>
        <p:txBody>
          <a:bodyPr>
            <a:normAutofit fontScale="70000" lnSpcReduction="20000"/>
          </a:bodyPr>
          <a:lstStyle/>
          <a:p>
            <a:pPr marL="514350" indent="-514350" algn="just">
              <a:buAutoNum type="arabicParenBoth"/>
            </a:pPr>
            <a:r>
              <a:rPr lang="en-US" sz="3600" dirty="0" smtClean="0"/>
              <a:t>The company has to make sure that its articles of association contain a provision authorizing it to convert its fully paid up shares into stock. If there is no such provision, the articles have to be first altered by passing a special resolution.</a:t>
            </a:r>
          </a:p>
          <a:p>
            <a:pPr marL="514350" indent="-514350" algn="just">
              <a:buAutoNum type="arabicParenBoth"/>
            </a:pPr>
            <a:r>
              <a:rPr lang="en-US" sz="3600" dirty="0" smtClean="0"/>
              <a:t>In the case of listed company, </a:t>
            </a:r>
            <a:r>
              <a:rPr lang="en-US" sz="3600" dirty="0"/>
              <a:t>g</a:t>
            </a:r>
            <a:r>
              <a:rPr lang="en-US" sz="3600" dirty="0" smtClean="0"/>
              <a:t>ive the stock exchanges 21 days notice of the proposed conversion of its fully paid up shares into stock and apply for the listing of the stock which will come into being as a result of conversion .</a:t>
            </a:r>
          </a:p>
          <a:p>
            <a:pPr marL="514350" indent="-514350" algn="just">
              <a:buAutoNum type="arabicParenBoth"/>
            </a:pPr>
            <a:r>
              <a:rPr lang="en-US" sz="3600" dirty="0" smtClean="0"/>
              <a:t>Convene and hold a board meeting to:</a:t>
            </a:r>
          </a:p>
          <a:p>
            <a:pPr marL="571500" indent="-571500" algn="just">
              <a:buFont typeface="+mj-lt"/>
              <a:buAutoNum type="romanLcPeriod"/>
            </a:pPr>
            <a:r>
              <a:rPr lang="en-US" sz="3600" dirty="0" smtClean="0"/>
              <a:t>pass a resolution in respect of the conversion .</a:t>
            </a:r>
          </a:p>
          <a:p>
            <a:pPr marL="571500" indent="-571500" algn="just">
              <a:buFont typeface="+mj-lt"/>
              <a:buAutoNum type="romanLcPeriod"/>
            </a:pPr>
            <a:r>
              <a:rPr lang="en-US" sz="3600" dirty="0" smtClean="0"/>
              <a:t>fix time ,date and venue for holding a general meeting to pass a resolution    and approve notice.</a:t>
            </a:r>
          </a:p>
          <a:p>
            <a:pPr marL="571500" indent="-571500" algn="just">
              <a:buFont typeface="+mj-lt"/>
              <a:buAutoNum type="romanLcPeriod"/>
            </a:pPr>
            <a:r>
              <a:rPr lang="en-US" sz="3600" dirty="0" smtClean="0"/>
              <a:t>authorize company  secretary to issue notice of the general meeting as approved by the board.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4572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Continue…</a:t>
            </a:r>
            <a:endParaRPr lang="en-US" dirty="0"/>
          </a:p>
        </p:txBody>
      </p:sp>
      <p:sp>
        <p:nvSpPr>
          <p:cNvPr id="3" name="Content Placeholder 2"/>
          <p:cNvSpPr>
            <a:spLocks noGrp="1"/>
          </p:cNvSpPr>
          <p:nvPr>
            <p:ph idx="1"/>
          </p:nvPr>
        </p:nvSpPr>
        <p:spPr>
          <a:xfrm>
            <a:off x="228600" y="762000"/>
            <a:ext cx="8686800" cy="5715000"/>
          </a:xfrm>
        </p:spPr>
        <p:txBody>
          <a:bodyPr>
            <a:normAutofit lnSpcReduction="10000"/>
          </a:bodyPr>
          <a:lstStyle/>
          <a:p>
            <a:pPr marL="514350" indent="-514350" algn="just">
              <a:buAutoNum type="arabicParenBoth" startAt="4"/>
            </a:pPr>
            <a:r>
              <a:rPr lang="en-US" dirty="0" smtClean="0"/>
              <a:t>Passing an ordinary resolution in the general  meeting of shareholders or special  resloution  in case article does not permits conversion.</a:t>
            </a:r>
          </a:p>
          <a:p>
            <a:pPr marL="514350" indent="-514350" algn="just">
              <a:buAutoNum type="arabicParenBoth" startAt="4"/>
            </a:pPr>
            <a:r>
              <a:rPr lang="en-US" dirty="0" smtClean="0"/>
              <a:t> Forward a copy of the proceedings of the general meeting to the concerned stock exchanges.</a:t>
            </a:r>
          </a:p>
          <a:p>
            <a:pPr marL="514350" indent="-514350" algn="just">
              <a:buNone/>
            </a:pPr>
            <a:r>
              <a:rPr lang="en-US" dirty="0" smtClean="0"/>
              <a:t>(6) Closing the transfer books and Informing the shareholders to deposit their share certificates</a:t>
            </a:r>
          </a:p>
          <a:p>
            <a:pPr marL="514350" indent="-514350" algn="just">
              <a:buNone/>
            </a:pPr>
            <a:r>
              <a:rPr lang="en-US" dirty="0" smtClean="0"/>
              <a:t>(7) Issuing the stock certificate  and opening the register.</a:t>
            </a:r>
          </a:p>
          <a:p>
            <a:pPr marL="514350" indent="-514350" algn="just">
              <a:buNone/>
            </a:pPr>
            <a:r>
              <a:rPr lang="en-US" dirty="0" smtClean="0"/>
              <a:t>(8) Intimation to the ROC </a:t>
            </a:r>
            <a:r>
              <a:rPr lang="en-US" smtClean="0"/>
              <a:t>about conversion.</a:t>
            </a:r>
            <a:endParaRPr lang="en-US" dirty="0" smtClean="0"/>
          </a:p>
          <a:p>
            <a:pPr marL="514350" indent="-514350" algn="just">
              <a:buNone/>
            </a:pPr>
            <a:endParaRPr lang="en-US" dirty="0" smtClean="0"/>
          </a:p>
          <a:p>
            <a:pPr marL="514350" indent="-514350" algn="just">
              <a:buNone/>
            </a:pP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46500" y="2967335"/>
            <a:ext cx="3135100"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THANKS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189</TotalTime>
  <Words>906</Words>
  <Application>Microsoft Office PowerPoint</Application>
  <PresentationFormat>On-screen Show (4:3)</PresentationFormat>
  <Paragraphs>77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Share and Stock </vt:lpstr>
      <vt:lpstr>Meaning &amp; Definition of share</vt:lpstr>
      <vt:lpstr>Characteristics or Nature of Shares</vt:lpstr>
      <vt:lpstr>Meaning  &amp; Definition of Stock</vt:lpstr>
      <vt:lpstr>Characteristics of Stock</vt:lpstr>
      <vt:lpstr>Difference Between Share and Stock</vt:lpstr>
      <vt:lpstr>Continue…</vt:lpstr>
      <vt:lpstr>Statutory provisions /Procedure for converting shares into stock</vt:lpstr>
      <vt:lpstr>Continue…</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Share and Stock </dc:title>
  <dc:creator>Ridhi</dc:creator>
  <cp:lastModifiedBy>Ridhi</cp:lastModifiedBy>
  <cp:revision>24</cp:revision>
  <dcterms:created xsi:type="dcterms:W3CDTF">2020-04-27T07:29:50Z</dcterms:created>
  <dcterms:modified xsi:type="dcterms:W3CDTF">2020-04-28T07:51:57Z</dcterms:modified>
</cp:coreProperties>
</file>